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8"/>
  </p:notesMasterIdLst>
  <p:sldIdLst>
    <p:sldId id="328" r:id="rId2"/>
    <p:sldId id="330" r:id="rId3"/>
    <p:sldId id="331" r:id="rId4"/>
    <p:sldId id="332" r:id="rId5"/>
    <p:sldId id="333" r:id="rId6"/>
    <p:sldId id="346" r:id="rId7"/>
    <p:sldId id="335" r:id="rId8"/>
    <p:sldId id="336" r:id="rId9"/>
    <p:sldId id="337" r:id="rId10"/>
    <p:sldId id="338" r:id="rId11"/>
    <p:sldId id="339" r:id="rId12"/>
    <p:sldId id="341" r:id="rId13"/>
    <p:sldId id="342" r:id="rId14"/>
    <p:sldId id="343" r:id="rId15"/>
    <p:sldId id="344" r:id="rId16"/>
    <p:sldId id="345" r:id="rId17"/>
  </p:sldIdLst>
  <p:sldSz cx="9144000" cy="6858000" type="screen4x3"/>
  <p:notesSz cx="6856413" cy="908367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71" autoAdjust="0"/>
  </p:normalViewPr>
  <p:slideViewPr>
    <p:cSldViewPr>
      <p:cViewPr>
        <p:scale>
          <a:sx n="66" d="100"/>
          <a:sy n="66" d="100"/>
        </p:scale>
        <p:origin x="-55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112" cy="454184"/>
          </a:xfrm>
          <a:prstGeom prst="rect">
            <a:avLst/>
          </a:prstGeom>
        </p:spPr>
        <p:txBody>
          <a:bodyPr vert="horz" lIns="91083" tIns="45542" rIns="91083" bIns="45542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3714" y="0"/>
            <a:ext cx="2971112" cy="454184"/>
          </a:xfrm>
          <a:prstGeom prst="rect">
            <a:avLst/>
          </a:prstGeom>
        </p:spPr>
        <p:txBody>
          <a:bodyPr vert="horz" lIns="91083" tIns="45542" rIns="91083" bIns="45542" rtlCol="0"/>
          <a:lstStyle>
            <a:lvl1pPr algn="r">
              <a:defRPr sz="1200"/>
            </a:lvl1pPr>
          </a:lstStyle>
          <a:p>
            <a:fld id="{F52BBAB1-40DF-48B8-B140-2BD727D8EE04}" type="datetimeFigureOut">
              <a:rPr lang="es-ES" smtClean="0"/>
              <a:pPr/>
              <a:t>11/08/2012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57288" y="681038"/>
            <a:ext cx="4541837" cy="34067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83" tIns="45542" rIns="91083" bIns="45542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642" y="4314746"/>
            <a:ext cx="5485130" cy="4087654"/>
          </a:xfrm>
          <a:prstGeom prst="rect">
            <a:avLst/>
          </a:prstGeom>
        </p:spPr>
        <p:txBody>
          <a:bodyPr vert="horz" lIns="91083" tIns="45542" rIns="91083" bIns="45542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27915"/>
            <a:ext cx="2971112" cy="454184"/>
          </a:xfrm>
          <a:prstGeom prst="rect">
            <a:avLst/>
          </a:prstGeom>
        </p:spPr>
        <p:txBody>
          <a:bodyPr vert="horz" lIns="91083" tIns="45542" rIns="91083" bIns="45542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3714" y="8627915"/>
            <a:ext cx="2971112" cy="454184"/>
          </a:xfrm>
          <a:prstGeom prst="rect">
            <a:avLst/>
          </a:prstGeom>
        </p:spPr>
        <p:txBody>
          <a:bodyPr vert="horz" lIns="91083" tIns="45542" rIns="91083" bIns="45542" rtlCol="0" anchor="b"/>
          <a:lstStyle>
            <a:lvl1pPr algn="r">
              <a:defRPr sz="1200"/>
            </a:lvl1pPr>
          </a:lstStyle>
          <a:p>
            <a:fld id="{5DE55352-897E-4565-9235-187FF3FD228E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E55352-897E-4565-9235-187FF3FD228E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11/08/2012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11/08/2012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11/08/2012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11/08/2012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11/08/2012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11/08/2012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11/08/2012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11/08/2012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11/08/2012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11/08/2012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5921B8-BE5E-4C49-8C2E-D5F7671722FE}" type="datetimeFigureOut">
              <a:rPr lang="es-ES" smtClean="0"/>
              <a:pPr/>
              <a:t>11/08/2012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D5921B8-BE5E-4C49-8C2E-D5F7671722FE}" type="datetimeFigureOut">
              <a:rPr lang="es-ES" smtClean="0"/>
              <a:pPr/>
              <a:t>11/08/2012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DE2EE08-0933-40F5-96FD-F69C21691E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calidadcasd@gmail.com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683568" y="764704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dirty="0" smtClean="0">
                <a:solidFill>
                  <a:srgbClr val="002060"/>
                </a:solidFill>
                <a:latin typeface="Britannic Bold" pitchFamily="34" charset="0"/>
              </a:rPr>
              <a:t>INSTITUCIÓN EDUCATIVA </a:t>
            </a:r>
            <a:r>
              <a:rPr lang="es-ES_tradnl" dirty="0" smtClean="0">
                <a:solidFill>
                  <a:srgbClr val="002060"/>
                </a:solidFill>
                <a:latin typeface="Bauhaus 93" pitchFamily="82" charset="0"/>
              </a:rPr>
              <a:t/>
            </a:r>
            <a:br>
              <a:rPr lang="es-ES_tradnl" dirty="0" smtClean="0">
                <a:solidFill>
                  <a:srgbClr val="002060"/>
                </a:solidFill>
                <a:latin typeface="Bauhaus 93" pitchFamily="82" charset="0"/>
              </a:rPr>
            </a:br>
            <a:r>
              <a:rPr lang="es-ES_tradnl" sz="4000" dirty="0" smtClean="0">
                <a:solidFill>
                  <a:srgbClr val="002060"/>
                </a:solidFill>
                <a:latin typeface="Bauhaus 93" pitchFamily="82" charset="0"/>
              </a:rPr>
              <a:t>CASD JOSÉ MARÍA ESPINOSA PRIETO</a:t>
            </a:r>
            <a:endParaRPr lang="es-ES" sz="4000" dirty="0">
              <a:solidFill>
                <a:srgbClr val="002060"/>
              </a:solidFill>
              <a:latin typeface="Bauhaus 93" pitchFamily="82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2771800" y="3933056"/>
            <a:ext cx="3600400" cy="2088232"/>
          </a:xfrm>
        </p:spPr>
        <p:txBody>
          <a:bodyPr>
            <a:noAutofit/>
          </a:bodyPr>
          <a:lstStyle/>
          <a:p>
            <a:pPr algn="ctr"/>
            <a:r>
              <a:rPr lang="es-ES_tradnl" sz="2800" dirty="0" smtClean="0">
                <a:solidFill>
                  <a:schemeClr val="accent1"/>
                </a:solidFill>
                <a:latin typeface="Britannic Bold" pitchFamily="34" charset="0"/>
              </a:rPr>
              <a:t>CONFORMACIÓN, ROLES Y REGLAMENTO</a:t>
            </a:r>
          </a:p>
          <a:p>
            <a:pPr algn="ctr"/>
            <a:r>
              <a:rPr lang="es-ES_tradnl" sz="2800" dirty="0" smtClean="0">
                <a:solidFill>
                  <a:schemeClr val="accent1"/>
                </a:solidFill>
                <a:latin typeface="Britannic Bold" pitchFamily="34" charset="0"/>
              </a:rPr>
              <a:t>DEL COMITÉ DE CALIDAD</a:t>
            </a:r>
            <a:endParaRPr lang="es-ES" sz="2800" dirty="0">
              <a:solidFill>
                <a:schemeClr val="accent1"/>
              </a:solidFill>
              <a:latin typeface="Britannic Bold" pitchFamily="34" charset="0"/>
            </a:endParaRPr>
          </a:p>
        </p:txBody>
      </p:sp>
      <p:pic>
        <p:nvPicPr>
          <p:cNvPr id="7" name="6 Imagen" descr="Imagen1.e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3933056"/>
            <a:ext cx="2253848" cy="2232248"/>
          </a:xfrm>
          <a:prstGeom prst="rect">
            <a:avLst/>
          </a:prstGeom>
        </p:spPr>
      </p:pic>
      <p:pic>
        <p:nvPicPr>
          <p:cNvPr id="1026" name="Picture 2" descr="H:\Mis documentos\EDILMA 2012\CALIDAD\LOGO\LOGO DEFINITIVO DE CALIDAD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6216" y="3933056"/>
            <a:ext cx="1818456" cy="2147841"/>
          </a:xfrm>
          <a:prstGeom prst="rect">
            <a:avLst/>
          </a:prstGeom>
          <a:noFill/>
        </p:spPr>
      </p:pic>
    </p:spTree>
  </p:cSld>
  <p:clrMapOvr>
    <a:masterClrMapping/>
  </p:clrMapOvr>
  <p:transition>
    <p:sndAc>
      <p:endSnd/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11560" y="1988840"/>
            <a:ext cx="7488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_tradnl" sz="2400" dirty="0" smtClean="0">
              <a:latin typeface="Arial Black" pitchFamily="34" charset="0"/>
            </a:endParaRPr>
          </a:p>
          <a:p>
            <a:pPr algn="ctr"/>
            <a:r>
              <a:rPr lang="es-ES_tradnl" sz="2400" dirty="0" smtClean="0">
                <a:latin typeface="Arial Black" pitchFamily="34" charset="0"/>
              </a:rPr>
              <a:t>INTEGRANTE CONSEJO DE PADRES</a:t>
            </a:r>
          </a:p>
          <a:p>
            <a:pPr algn="ctr"/>
            <a:r>
              <a:rPr lang="es-ES_tradnl" sz="2400" dirty="0" err="1" smtClean="0">
                <a:latin typeface="Arial Black" pitchFamily="34" charset="0"/>
              </a:rPr>
              <a:t>JOHANA</a:t>
            </a:r>
            <a:r>
              <a:rPr lang="es-ES_tradnl" sz="2400" dirty="0" smtClean="0">
                <a:latin typeface="Arial Black" pitchFamily="34" charset="0"/>
              </a:rPr>
              <a:t> ANDREA CORREA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403648" y="476672"/>
            <a:ext cx="69847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dirty="0" smtClean="0">
                <a:latin typeface="Britannic Bold" pitchFamily="34" charset="0"/>
              </a:rPr>
              <a:t>REPRESENTANTE DE PADRES DE FAMILIA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899592" y="3861048"/>
            <a:ext cx="7597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2800" dirty="0" smtClean="0">
                <a:latin typeface="Arial Black" pitchFamily="34" charset="0"/>
              </a:rPr>
              <a:t>FORTALEZAS: </a:t>
            </a:r>
            <a:r>
              <a:rPr lang="es-ES_tradnl" sz="2400" b="1" dirty="0" smtClean="0">
                <a:latin typeface="Verdana" pitchFamily="34" charset="0"/>
              </a:rPr>
              <a:t>Líder Comunitaria</a:t>
            </a:r>
          </a:p>
        </p:txBody>
      </p:sp>
      <p:pic>
        <p:nvPicPr>
          <p:cNvPr id="13" name="12 Imagen" descr="cenefa.jpg"/>
          <p:cNvPicPr>
            <a:picLocks noChangeAspect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28596" y="4941168"/>
            <a:ext cx="8358246" cy="1442504"/>
          </a:xfrm>
          <a:prstGeom prst="rect">
            <a:avLst/>
          </a:prstGeom>
        </p:spPr>
      </p:pic>
      <p:sp>
        <p:nvSpPr>
          <p:cNvPr id="14" name="13 CuadroTexto"/>
          <p:cNvSpPr txBox="1"/>
          <p:nvPr/>
        </p:nvSpPr>
        <p:spPr>
          <a:xfrm>
            <a:off x="395536" y="5157192"/>
            <a:ext cx="84249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/>
              <a:t>RESPONSABILIDADES: Motiva a los padres de familia para que asuman el sistema de Gestión de la calidad como un proyecto de mejoramiento institucional.</a:t>
            </a:r>
            <a:endParaRPr lang="es-ES" sz="2400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611560" y="2204864"/>
            <a:ext cx="7488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 err="1" smtClean="0">
                <a:latin typeface="Arial Black" pitchFamily="34" charset="0"/>
              </a:rPr>
              <a:t>MAIRA</a:t>
            </a:r>
            <a:r>
              <a:rPr lang="es-ES_tradnl" sz="2400" dirty="0" smtClean="0">
                <a:latin typeface="Arial Black" pitchFamily="34" charset="0"/>
              </a:rPr>
              <a:t> DANIELA BERMÚDEZ ORTIZ</a:t>
            </a:r>
          </a:p>
          <a:p>
            <a:pPr algn="ctr"/>
            <a:r>
              <a:rPr lang="es-ES_tradnl" sz="2400" dirty="0" smtClean="0">
                <a:latin typeface="Arial Black" pitchFamily="34" charset="0"/>
              </a:rPr>
              <a:t>ESTUDIANTE DEL GRADO </a:t>
            </a:r>
            <a:r>
              <a:rPr lang="es-ES_tradnl" sz="2400" dirty="0" err="1" smtClean="0">
                <a:latin typeface="Arial Black" pitchFamily="34" charset="0"/>
              </a:rPr>
              <a:t>iX</a:t>
            </a:r>
            <a:endParaRPr lang="es-ES_tradnl" sz="2400" dirty="0" smtClean="0">
              <a:latin typeface="Arial Black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827584" y="1268760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dirty="0" smtClean="0">
                <a:latin typeface="Britannic Bold" pitchFamily="34" charset="0"/>
              </a:rPr>
              <a:t>REPRESENTANTE DE LOS ESTUDIANTES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1043608" y="3356992"/>
            <a:ext cx="7597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3200" dirty="0" smtClean="0">
                <a:latin typeface="Britannic Bold" pitchFamily="34" charset="0"/>
              </a:rPr>
              <a:t>FORTALEZAS</a:t>
            </a:r>
            <a:r>
              <a:rPr lang="es-ES_tradnl" sz="2800" dirty="0" smtClean="0">
                <a:latin typeface="Britannic Bold" pitchFamily="34" charset="0"/>
              </a:rPr>
              <a:t>: </a:t>
            </a:r>
            <a:r>
              <a:rPr lang="es-ES_tradnl" sz="2400" b="1" dirty="0" smtClean="0">
                <a:latin typeface="Verdana" pitchFamily="34" charset="0"/>
              </a:rPr>
              <a:t>Líder Estudiantil</a:t>
            </a:r>
          </a:p>
        </p:txBody>
      </p:sp>
      <p:pic>
        <p:nvPicPr>
          <p:cNvPr id="12" name="11 Imagen" descr="cenefa.jpg"/>
          <p:cNvPicPr>
            <a:picLocks noChangeAspect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28596" y="4941168"/>
            <a:ext cx="8358246" cy="1442504"/>
          </a:xfrm>
          <a:prstGeom prst="rect">
            <a:avLst/>
          </a:prstGeom>
        </p:spPr>
      </p:pic>
      <p:sp>
        <p:nvSpPr>
          <p:cNvPr id="9" name="8 CuadroTexto"/>
          <p:cNvSpPr txBox="1"/>
          <p:nvPr/>
        </p:nvSpPr>
        <p:spPr>
          <a:xfrm>
            <a:off x="395536" y="5085184"/>
            <a:ext cx="84969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latin typeface="Arial Black" pitchFamily="34" charset="0"/>
              </a:rPr>
              <a:t>RESPONSABILIDADES: </a:t>
            </a:r>
            <a:r>
              <a:rPr lang="es-ES_tradnl" sz="2400" dirty="0" smtClean="0"/>
              <a:t>Motiva a los estudiantes para que asuman el sistema de gestión dela calidad como un proyecto de mejoramiento personal e institucional</a:t>
            </a:r>
            <a:endParaRPr lang="es-ES" sz="24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404664"/>
            <a:ext cx="8352928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 smtClean="0">
                <a:latin typeface="Arial Black" pitchFamily="34" charset="0"/>
              </a:rPr>
              <a:t>REGLAMENTO</a:t>
            </a:r>
          </a:p>
          <a:p>
            <a:pPr algn="ctr"/>
            <a:endParaRPr lang="es-ES" sz="2400" dirty="0" smtClean="0"/>
          </a:p>
          <a:p>
            <a:pPr lvl="0"/>
            <a:r>
              <a:rPr lang="es-CO" b="1" dirty="0" smtClean="0">
                <a:latin typeface="Arial Black" pitchFamily="34" charset="0"/>
              </a:rPr>
              <a:t>1. </a:t>
            </a:r>
            <a:r>
              <a:rPr lang="es-CO" sz="2400" b="1" dirty="0" smtClean="0">
                <a:latin typeface="Arial Black" pitchFamily="34" charset="0"/>
              </a:rPr>
              <a:t>CONFORMACIÓN.</a:t>
            </a:r>
            <a:endParaRPr lang="es-ES" sz="2400" dirty="0" smtClean="0">
              <a:latin typeface="Arial Black" pitchFamily="34" charset="0"/>
            </a:endParaRPr>
          </a:p>
          <a:p>
            <a:r>
              <a:rPr lang="es-CO" sz="2400" dirty="0" smtClean="0">
                <a:latin typeface="Arial Black" pitchFamily="34" charset="0"/>
              </a:rPr>
              <a:t> </a:t>
            </a:r>
            <a:endParaRPr lang="es-ES" sz="2400" dirty="0" smtClean="0">
              <a:latin typeface="Arial Black" pitchFamily="34" charset="0"/>
            </a:endParaRPr>
          </a:p>
          <a:p>
            <a:pPr lvl="0" algn="just">
              <a:buFont typeface="Wingdings" pitchFamily="2" charset="2"/>
              <a:buChar char="ü"/>
            </a:pPr>
            <a:r>
              <a:rPr lang="es-CO" sz="2400" dirty="0" smtClean="0"/>
              <a:t>El comité de calidad estará conformado por representantes de los diferentes estamentos de la comunidad educativa, quienes se postularán en forma voluntaria.</a:t>
            </a:r>
          </a:p>
          <a:p>
            <a:pPr lvl="0" algn="just"/>
            <a:endParaRPr lang="es-ES" sz="2000" dirty="0" smtClean="0"/>
          </a:p>
          <a:p>
            <a:pPr lvl="0" algn="just">
              <a:buFont typeface="Wingdings" pitchFamily="2" charset="2"/>
              <a:buChar char="ü"/>
            </a:pPr>
            <a:r>
              <a:rPr lang="es-CO" sz="2400" dirty="0" smtClean="0"/>
              <a:t>El número de participantes será de, máximo 10, los cuales estarán distribuidos equitativamente entre los diferentes estamentos de la comunidad educativa.</a:t>
            </a:r>
          </a:p>
          <a:p>
            <a:pPr lvl="0"/>
            <a:endParaRPr lang="es-CO" sz="2000" b="1" dirty="0" smtClean="0"/>
          </a:p>
          <a:p>
            <a:pPr lvl="0"/>
            <a:r>
              <a:rPr lang="es-CO" sz="2400" b="1" dirty="0" smtClean="0">
                <a:latin typeface="Arial Black" pitchFamily="34" charset="0"/>
              </a:rPr>
              <a:t>2. FUNCIONAMIENTO</a:t>
            </a:r>
            <a:r>
              <a:rPr lang="es-CO" sz="2400" b="1" dirty="0" smtClean="0"/>
              <a:t>.</a:t>
            </a:r>
            <a:r>
              <a:rPr lang="es-CO" sz="2400" dirty="0" smtClean="0"/>
              <a:t> </a:t>
            </a:r>
            <a:endParaRPr lang="es-ES" sz="2400" dirty="0" smtClean="0"/>
          </a:p>
          <a:p>
            <a:pPr lvl="0">
              <a:buFont typeface="Wingdings" pitchFamily="2" charset="2"/>
              <a:buChar char="ü"/>
            </a:pPr>
            <a:r>
              <a:rPr lang="es-CO" sz="2400" dirty="0" smtClean="0"/>
              <a:t>Las reuniones del comité de calidad se realizarán semanalmente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332657"/>
            <a:ext cx="8496944" cy="6192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 smtClean="0">
                <a:latin typeface="Arial Black" pitchFamily="34" charset="0"/>
              </a:rPr>
              <a:t>REGLAMENTO</a:t>
            </a:r>
          </a:p>
          <a:p>
            <a:pPr lvl="0"/>
            <a:endParaRPr lang="es-CO" sz="2000" b="1" dirty="0" smtClean="0"/>
          </a:p>
          <a:p>
            <a:pPr lvl="0"/>
            <a:r>
              <a:rPr lang="es-CO" sz="2400" b="1" dirty="0" smtClean="0">
                <a:latin typeface="Arial Black" pitchFamily="34" charset="0"/>
              </a:rPr>
              <a:t>FUNCIONAMIENTO:</a:t>
            </a:r>
            <a:r>
              <a:rPr lang="es-CO" sz="2400" dirty="0" smtClean="0"/>
              <a:t> </a:t>
            </a:r>
            <a:endParaRPr lang="es-ES" sz="2400" dirty="0" smtClean="0"/>
          </a:p>
          <a:p>
            <a:pPr lvl="0">
              <a:buFont typeface="Wingdings" pitchFamily="2" charset="2"/>
              <a:buChar char="ü"/>
            </a:pPr>
            <a:r>
              <a:rPr lang="es-CO" sz="2400" dirty="0" smtClean="0"/>
              <a:t>Durante las reuniones, evitar las interrupciones e interferencias de  personas, equipos de comunicación, ruidos, entre otros.</a:t>
            </a:r>
            <a:endParaRPr lang="es-ES" sz="2400" dirty="0" smtClean="0"/>
          </a:p>
          <a:p>
            <a:pPr lvl="0">
              <a:buFont typeface="Wingdings" pitchFamily="2" charset="2"/>
              <a:buChar char="ü"/>
            </a:pPr>
            <a:r>
              <a:rPr lang="es-CO" sz="2400" dirty="0" smtClean="0"/>
              <a:t>Respetar el uso de la palabra. </a:t>
            </a:r>
            <a:endParaRPr lang="es-ES" sz="2400" dirty="0" smtClean="0"/>
          </a:p>
          <a:p>
            <a:pPr lvl="0">
              <a:buFont typeface="Wingdings" pitchFamily="2" charset="2"/>
              <a:buChar char="ü"/>
            </a:pPr>
            <a:r>
              <a:rPr lang="es-CO" sz="2400" dirty="0" smtClean="0"/>
              <a:t>Cada miembro hará registro escrito de las actividades y compromisos.</a:t>
            </a:r>
          </a:p>
          <a:p>
            <a:pPr lvl="0">
              <a:buFont typeface="Wingdings" pitchFamily="2" charset="2"/>
              <a:buChar char="ü"/>
            </a:pPr>
            <a:r>
              <a:rPr lang="es-CO" sz="2400" dirty="0" smtClean="0"/>
              <a:t>Las planeaciones y los resultados de los trabajos deberán enviarse al correo </a:t>
            </a:r>
            <a:r>
              <a:rPr lang="es-CO" sz="2400" u="sng" dirty="0" smtClean="0">
                <a:hlinkClick r:id="rId2"/>
              </a:rPr>
              <a:t>calidadcasd@gmail.com</a:t>
            </a:r>
            <a:endParaRPr lang="es-CO" sz="2400" u="sng" dirty="0" smtClean="0"/>
          </a:p>
          <a:p>
            <a:pPr lvl="0"/>
            <a:endParaRPr lang="es-CO" sz="2000" u="sng" dirty="0" smtClean="0"/>
          </a:p>
          <a:p>
            <a:pPr marL="457200" lvl="0" indent="-457200">
              <a:buFont typeface="+mj-lt"/>
              <a:buAutoNum type="arabicPeriod" startAt="3"/>
            </a:pPr>
            <a:r>
              <a:rPr lang="es-CO" sz="2400" b="1" dirty="0" smtClean="0">
                <a:latin typeface="Arial Black" pitchFamily="34" charset="0"/>
              </a:rPr>
              <a:t>QUÓRUM  DELIBERATORIO</a:t>
            </a:r>
            <a:r>
              <a:rPr lang="es-CO" sz="2400" dirty="0" smtClean="0"/>
              <a:t>.</a:t>
            </a:r>
            <a:endParaRPr lang="es-ES" sz="2400" dirty="0" smtClean="0"/>
          </a:p>
          <a:p>
            <a:pPr>
              <a:buFont typeface="Wingdings" pitchFamily="2" charset="2"/>
              <a:buChar char="ü"/>
            </a:pPr>
            <a:r>
              <a:rPr lang="es-CO" sz="2400" dirty="0" smtClean="0"/>
              <a:t> Internamente, el quórum se conformará con la mitad más uno de los integrantes.</a:t>
            </a:r>
          </a:p>
          <a:p>
            <a:pPr>
              <a:buFont typeface="Wingdings" pitchFamily="2" charset="2"/>
              <a:buChar char="ü"/>
            </a:pPr>
            <a:r>
              <a:rPr lang="es-CO" sz="2400" dirty="0" smtClean="0"/>
              <a:t>Las decisiones del comité de calidad se tomarán por mayoría simple</a:t>
            </a:r>
            <a:endParaRPr lang="es-E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404665"/>
            <a:ext cx="8496944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 smtClean="0">
                <a:latin typeface="Arial Black" pitchFamily="34" charset="0"/>
              </a:rPr>
              <a:t>REGLAMENTO</a:t>
            </a:r>
          </a:p>
          <a:p>
            <a:pPr marL="457200" lvl="0" indent="-457200">
              <a:buFont typeface="+mj-lt"/>
              <a:buAutoNum type="arabicPeriod" startAt="4"/>
            </a:pPr>
            <a:r>
              <a:rPr lang="es-CO" sz="2400" b="1" dirty="0" smtClean="0"/>
              <a:t>DEBERES </a:t>
            </a:r>
            <a:endParaRPr lang="es-ES" sz="2400" dirty="0" smtClean="0"/>
          </a:p>
          <a:p>
            <a:pPr lvl="0">
              <a:buFont typeface="Wingdings" pitchFamily="2" charset="2"/>
              <a:buChar char="ü"/>
            </a:pPr>
            <a:r>
              <a:rPr lang="es-CO" sz="2400" dirty="0" smtClean="0"/>
              <a:t>Asistir, puntualmente, a todas las reuniones programadas.</a:t>
            </a:r>
            <a:endParaRPr lang="es-ES" sz="2400" dirty="0" smtClean="0"/>
          </a:p>
          <a:p>
            <a:pPr lvl="0">
              <a:buFont typeface="Wingdings" pitchFamily="2" charset="2"/>
              <a:buChar char="ü"/>
            </a:pPr>
            <a:r>
              <a:rPr lang="es-CO" sz="2400" dirty="0" smtClean="0"/>
              <a:t>En caso de inasistencia, presentar excusa justificada.</a:t>
            </a:r>
            <a:endParaRPr lang="es-ES" sz="2400" dirty="0" smtClean="0"/>
          </a:p>
          <a:p>
            <a:pPr lvl="0">
              <a:buFont typeface="Wingdings" pitchFamily="2" charset="2"/>
              <a:buChar char="ü"/>
            </a:pPr>
            <a:r>
              <a:rPr lang="es-CO" sz="2400" dirty="0" smtClean="0"/>
              <a:t>Respetar el cronograma de actividades y seguir el plan de trabajo.</a:t>
            </a:r>
            <a:endParaRPr lang="es-ES" sz="2400" dirty="0" smtClean="0"/>
          </a:p>
          <a:p>
            <a:pPr lvl="0">
              <a:buFont typeface="Wingdings" pitchFamily="2" charset="2"/>
              <a:buChar char="ü"/>
            </a:pPr>
            <a:r>
              <a:rPr lang="es-CO" sz="2400" dirty="0" smtClean="0"/>
              <a:t>Respetar las normas de control y asistencia.</a:t>
            </a:r>
            <a:endParaRPr lang="es-ES" sz="2400" dirty="0" smtClean="0"/>
          </a:p>
          <a:p>
            <a:pPr lvl="0">
              <a:buFont typeface="Wingdings" pitchFamily="2" charset="2"/>
              <a:buChar char="ü"/>
            </a:pPr>
            <a:r>
              <a:rPr lang="es-CO" sz="2400" dirty="0" smtClean="0"/>
              <a:t>Encaminar el trabajo hacia la solución de problemas y el bienestar de todos.</a:t>
            </a:r>
            <a:endParaRPr lang="es-ES" sz="2400" dirty="0" smtClean="0"/>
          </a:p>
          <a:p>
            <a:pPr lvl="0">
              <a:buFont typeface="Wingdings" pitchFamily="2" charset="2"/>
              <a:buChar char="ü"/>
            </a:pPr>
            <a:r>
              <a:rPr lang="es-CO" sz="2400" dirty="0" smtClean="0"/>
              <a:t>En caso de retirarse del comité, entregar todo el material: evidencias de trabajo, avances y seguimiento del trabajo.  Además, el estado del rol que viene desempeñando y  capacitar al nuevo integrante de la comisión.</a:t>
            </a:r>
            <a:endParaRPr lang="es-ES_tradnl" sz="2400" b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11560" y="1772816"/>
            <a:ext cx="792088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 startAt="5"/>
            </a:pPr>
            <a:r>
              <a:rPr lang="es-CO" b="1" dirty="0" smtClean="0"/>
              <a:t>EXCLUSIÓN</a:t>
            </a:r>
            <a:endParaRPr lang="es-ES" dirty="0" smtClean="0"/>
          </a:p>
          <a:p>
            <a:r>
              <a:rPr lang="es-CO" b="1" dirty="0" smtClean="0"/>
              <a:t> </a:t>
            </a:r>
            <a:endParaRPr lang="es-ES" dirty="0" smtClean="0"/>
          </a:p>
          <a:p>
            <a:pPr lvl="0" algn="just">
              <a:buFont typeface="Wingdings" pitchFamily="2" charset="2"/>
              <a:buChar char="ü"/>
            </a:pPr>
            <a:r>
              <a:rPr lang="es-CO" sz="2400" dirty="0" smtClean="0"/>
              <a:t>En caso de inasistencia a tres reuniones consecutivas, sin causa justificada, quedará excluido del comité.</a:t>
            </a:r>
            <a:endParaRPr lang="es-ES" sz="2400" dirty="0" smtClean="0"/>
          </a:p>
          <a:p>
            <a:pPr lvl="0" algn="just">
              <a:buFont typeface="Wingdings" pitchFamily="2" charset="2"/>
              <a:buChar char="ü"/>
            </a:pPr>
            <a:r>
              <a:rPr lang="es-CO" sz="2400" dirty="0" smtClean="0"/>
              <a:t>En caso de incumplimiento de las tares asignadas, en dos ocasiones consecutivas, sin causa justificada, quedará excluido del comité.</a:t>
            </a:r>
            <a:endParaRPr lang="es-ES" sz="2400" dirty="0" smtClean="0"/>
          </a:p>
          <a:p>
            <a:pPr algn="just"/>
            <a:r>
              <a:rPr lang="es-CO" sz="2400" dirty="0" smtClean="0"/>
              <a:t> </a:t>
            </a:r>
            <a:endParaRPr lang="es-ES" sz="2400" dirty="0" smtClean="0"/>
          </a:p>
          <a:p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899592" y="476672"/>
            <a:ext cx="76328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 smtClean="0">
                <a:latin typeface="Arial Black" pitchFamily="34" charset="0"/>
              </a:rPr>
              <a:t>REGLAMENTO</a:t>
            </a:r>
          </a:p>
          <a:p>
            <a:endParaRPr lang="es-ES" dirty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908720"/>
            <a:ext cx="8352928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dirty="0" smtClean="0"/>
              <a:t>-</a:t>
            </a:r>
            <a:r>
              <a:rPr lang="es-ES_tradnl" sz="2000" dirty="0" smtClean="0"/>
              <a:t>Proponer al Equipo Directivo un plan de implementación del proceso de mejoramiento.</a:t>
            </a:r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dirty="0" smtClean="0"/>
              <a:t>-Apoyar al Equipo Directivo en el desarrollo e implementación de las herramientas de calidad.</a:t>
            </a:r>
            <a:endParaRPr lang="es-ES" sz="2000" dirty="0" smtClean="0"/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dirty="0" smtClean="0"/>
              <a:t>-Coordinar los programas de educación en calidad.</a:t>
            </a:r>
            <a:endParaRPr lang="es-ES" sz="2000" dirty="0" smtClean="0"/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dirty="0" smtClean="0"/>
              <a:t>-Establecer y dar soporte a los equipos de trabajo de calidad, en el diseño y desarrollo de los diferentes sistemas.</a:t>
            </a:r>
            <a:endParaRPr lang="es-ES" sz="2000" dirty="0" smtClean="0"/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dirty="0" smtClean="0"/>
              <a:t>-Mantener la motivación hacia el mejoramiento.</a:t>
            </a:r>
            <a:endParaRPr lang="es-ES" sz="2000" dirty="0" smtClean="0"/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dirty="0" smtClean="0"/>
              <a:t>-Realizar seguimiento a la implementación del proceso de mejoramiento.</a:t>
            </a:r>
            <a:endParaRPr lang="es-ES" sz="2000" dirty="0" smtClean="0"/>
          </a:p>
          <a:p>
            <a:pPr marL="457200" indent="-457200" algn="just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s-ES_tradnl" sz="2000" dirty="0" smtClean="0"/>
              <a:t>-Establecer un sistema de comunicación para transmitir el compromiso de la Dirección y los avances del proceso de mejoramiento continuo.</a:t>
            </a:r>
            <a:endParaRPr lang="es-ES" sz="2000" dirty="0" smtClean="0"/>
          </a:p>
          <a:p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1475656" y="476672"/>
            <a:ext cx="6696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latin typeface="Arial Black" pitchFamily="34" charset="0"/>
              </a:rPr>
              <a:t>FUNCIONES DEL COMITÉ DE CALIDAD</a:t>
            </a:r>
            <a:endParaRPr lang="es-ES" sz="2400" dirty="0">
              <a:latin typeface="Arial Black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14 Imagen" descr="cenefa.jpg"/>
          <p:cNvPicPr>
            <a:picLocks noChangeAspect="1"/>
          </p:cNvPicPr>
          <p:nvPr/>
        </p:nvPicPr>
        <p:blipFill>
          <a:blip r:embed="rId2" cstate="print">
            <a:lum bright="19000" contrast="-21000"/>
          </a:blip>
          <a:stretch>
            <a:fillRect/>
          </a:stretch>
        </p:blipFill>
        <p:spPr>
          <a:xfrm>
            <a:off x="500034" y="5143512"/>
            <a:ext cx="8143932" cy="1357322"/>
          </a:xfrm>
          <a:prstGeom prst="rect">
            <a:avLst/>
          </a:prstGeom>
        </p:spPr>
      </p:pic>
      <p:pic>
        <p:nvPicPr>
          <p:cNvPr id="4" name="3 Imagen" descr="RECTOR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47252" y="428604"/>
            <a:ext cx="1368152" cy="1774771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857224" y="1428736"/>
            <a:ext cx="62646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latin typeface="Arial Black" pitchFamily="34" charset="0"/>
              </a:rPr>
              <a:t>NANCY ADRIANA HERRERA LÓPEZ</a:t>
            </a:r>
          </a:p>
          <a:p>
            <a:pPr algn="ctr"/>
            <a:r>
              <a:rPr lang="es-ES_tradnl" sz="2400" dirty="0" smtClean="0">
                <a:latin typeface="Arial Black" pitchFamily="34" charset="0"/>
              </a:rPr>
              <a:t>RECTORA</a:t>
            </a:r>
            <a:endParaRPr lang="es-ES" sz="2400" dirty="0">
              <a:latin typeface="Arial Black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857356" y="642918"/>
            <a:ext cx="4824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latin typeface="Britannic Bold" pitchFamily="34" charset="0"/>
              </a:rPr>
              <a:t>DIRECTORA DE CALIDAD</a:t>
            </a:r>
            <a:endParaRPr lang="es-ES" sz="2800" dirty="0">
              <a:latin typeface="Britannic Bold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23528" y="4797152"/>
            <a:ext cx="849694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latin typeface="Arial Black" pitchFamily="34" charset="0"/>
              </a:rPr>
              <a:t>RESPONSABILIDADES: </a:t>
            </a:r>
            <a:r>
              <a:rPr lang="es-ES_tradnl" sz="2400" dirty="0" smtClean="0">
                <a:latin typeface="Verdana" pitchFamily="34" charset="0"/>
              </a:rPr>
              <a:t> </a:t>
            </a:r>
          </a:p>
          <a:p>
            <a:pPr>
              <a:buClr>
                <a:srgbClr val="FF0000"/>
              </a:buClr>
              <a:buSzPct val="120000"/>
              <a:buFont typeface="Arial" pitchFamily="34" charset="0"/>
              <a:buChar char="•"/>
            </a:pPr>
            <a:r>
              <a:rPr lang="es-ES_tradnl" sz="2200" b="1" dirty="0" smtClean="0">
                <a:latin typeface="Verdana" pitchFamily="34" charset="0"/>
              </a:rPr>
              <a:t>Responsable del proceso de calidad en la gestión</a:t>
            </a:r>
          </a:p>
          <a:p>
            <a:pPr>
              <a:buClr>
                <a:srgbClr val="FF0000"/>
              </a:buClr>
              <a:buSzPct val="120000"/>
              <a:buFont typeface="Arial" pitchFamily="34" charset="0"/>
              <a:buChar char="•"/>
            </a:pPr>
            <a:r>
              <a:rPr lang="es-ES_tradnl" sz="2200" b="1" dirty="0" smtClean="0">
                <a:latin typeface="Verdana" pitchFamily="34" charset="0"/>
              </a:rPr>
              <a:t>Motivar la Comunidad Educativa</a:t>
            </a:r>
          </a:p>
          <a:p>
            <a:pPr>
              <a:buClr>
                <a:srgbClr val="FF0000"/>
              </a:buClr>
              <a:buSzPct val="120000"/>
              <a:buFont typeface="Arial" pitchFamily="34" charset="0"/>
              <a:buChar char="•"/>
            </a:pPr>
            <a:r>
              <a:rPr lang="es-ES_tradnl" sz="2200" b="1" dirty="0" smtClean="0">
                <a:latin typeface="Verdana" pitchFamily="34" charset="0"/>
              </a:rPr>
              <a:t>Viabilizar la legitimación de las decisiones del Comité</a:t>
            </a:r>
            <a:endParaRPr lang="es-ES" sz="2200" b="1" dirty="0">
              <a:latin typeface="Verdana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23528" y="2204864"/>
            <a:ext cx="84969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2200" b="1" dirty="0" smtClean="0">
                <a:latin typeface="Verdana" pitchFamily="34" charset="0"/>
              </a:rPr>
              <a:t>Licenciada en Biología y Química, Especialista en Gerencia Educativa con énfasis en Gestión de proyectos, Especialista en Educación personalizada</a:t>
            </a:r>
            <a:endParaRPr lang="es-ES" sz="2200" b="1" dirty="0">
              <a:latin typeface="Verdana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5536" y="3645024"/>
            <a:ext cx="82809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2200" dirty="0" smtClean="0">
                <a:latin typeface="Arial Black" pitchFamily="34" charset="0"/>
              </a:rPr>
              <a:t>FORTALEZAS:</a:t>
            </a:r>
            <a:r>
              <a:rPr lang="es-ES_tradnl" sz="2200" dirty="0" smtClean="0">
                <a:latin typeface="Britannic Bold" pitchFamily="34" charset="0"/>
              </a:rPr>
              <a:t> </a:t>
            </a:r>
            <a:r>
              <a:rPr lang="es-ES_tradnl" sz="2200" b="1" dirty="0" smtClean="0">
                <a:latin typeface="Verdana" pitchFamily="34" charset="0"/>
              </a:rPr>
              <a:t>Liderazgo Pedagógico,. Humanismo, Decisión de cambio y mejoramiento continuo</a:t>
            </a:r>
            <a:endParaRPr lang="es-ES" sz="2200" b="1" dirty="0">
              <a:latin typeface="Verdana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14 Imagen" descr="cenefa.jpg"/>
          <p:cNvPicPr>
            <a:picLocks noChangeAspect="1"/>
          </p:cNvPicPr>
          <p:nvPr/>
        </p:nvPicPr>
        <p:blipFill>
          <a:blip r:embed="rId2" cstate="print">
            <a:lum bright="18000" contrast="-17000"/>
          </a:blip>
          <a:stretch>
            <a:fillRect/>
          </a:stretch>
        </p:blipFill>
        <p:spPr>
          <a:xfrm>
            <a:off x="500034" y="5072074"/>
            <a:ext cx="8143932" cy="1311598"/>
          </a:xfrm>
          <a:prstGeom prst="rect">
            <a:avLst/>
          </a:prstGeom>
        </p:spPr>
      </p:pic>
      <p:pic>
        <p:nvPicPr>
          <p:cNvPr id="12" name="11 Imagen" descr="Edilma (7).jpg"/>
          <p:cNvPicPr>
            <a:picLocks noChangeAspect="1"/>
          </p:cNvPicPr>
          <p:nvPr/>
        </p:nvPicPr>
        <p:blipFill>
          <a:blip r:embed="rId3" cstate="print"/>
          <a:srcRect l="9657" t="13682" r="11157" b="25662"/>
          <a:stretch>
            <a:fillRect/>
          </a:stretch>
        </p:blipFill>
        <p:spPr>
          <a:xfrm>
            <a:off x="7072330" y="500042"/>
            <a:ext cx="1630390" cy="1872208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714348" y="1285860"/>
            <a:ext cx="63579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 smtClean="0">
                <a:latin typeface="Arial Black" pitchFamily="34" charset="0"/>
              </a:rPr>
              <a:t>EDILMA BRAVO BELTRÁN </a:t>
            </a:r>
          </a:p>
          <a:p>
            <a:pPr algn="ctr"/>
            <a:r>
              <a:rPr lang="es-ES_tradnl" sz="2400" dirty="0" smtClean="0">
                <a:latin typeface="Arial Black" pitchFamily="34" charset="0"/>
              </a:rPr>
              <a:t>PROFESORA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85918" y="571480"/>
            <a:ext cx="5000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latin typeface="Britannic Bold" pitchFamily="34" charset="0"/>
              </a:rPr>
              <a:t>COORDINADORA DE CALIDAD</a:t>
            </a:r>
            <a:endParaRPr lang="es-ES" sz="2800" dirty="0">
              <a:latin typeface="Britannic Bold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428596" y="2204864"/>
            <a:ext cx="664373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2400" b="1" dirty="0" smtClean="0">
                <a:latin typeface="Verdana" pitchFamily="34" charset="0"/>
              </a:rPr>
              <a:t>Licenciada en Ciencias de la Comunicación Social, Licenciada en Español y Literatura, Especialista en Gerencia de Instituciones Educativas</a:t>
            </a:r>
            <a:endParaRPr lang="es-ES" sz="2400" b="1" dirty="0">
              <a:latin typeface="Verdana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00034" y="3717032"/>
            <a:ext cx="821537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2400" dirty="0" smtClean="0">
                <a:latin typeface="Arial Black" pitchFamily="34" charset="0"/>
              </a:rPr>
              <a:t>FORTALEZAS:</a:t>
            </a:r>
            <a:r>
              <a:rPr lang="es-ES_tradnl" sz="2800" dirty="0" smtClean="0">
                <a:latin typeface="Britannic Bold" pitchFamily="34" charset="0"/>
              </a:rPr>
              <a:t> </a:t>
            </a:r>
            <a:r>
              <a:rPr lang="es-ES_tradnl" sz="2400" b="1" dirty="0" smtClean="0">
                <a:latin typeface="Verdana" pitchFamily="34" charset="0"/>
              </a:rPr>
              <a:t>Liderazgo, alto grado de compromiso, sentido de pertenencia</a:t>
            </a:r>
            <a:endParaRPr lang="es-ES" sz="2400" b="1" dirty="0">
              <a:latin typeface="Verdana" pitchFamily="34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323528" y="4857760"/>
            <a:ext cx="88204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latin typeface="Arial Black" pitchFamily="34" charset="0"/>
              </a:rPr>
              <a:t>RESPONSABILIDADES: </a:t>
            </a:r>
            <a:r>
              <a:rPr lang="es-ES_tradnl" sz="2400" dirty="0" smtClean="0">
                <a:latin typeface="Verdana" pitchFamily="34" charset="0"/>
              </a:rPr>
              <a:t> </a:t>
            </a:r>
          </a:p>
          <a:p>
            <a:pPr>
              <a:buClr>
                <a:srgbClr val="FF0000"/>
              </a:buClr>
              <a:buSzPct val="120000"/>
              <a:buFont typeface="Arial" pitchFamily="34" charset="0"/>
              <a:buChar char="•"/>
            </a:pPr>
            <a:r>
              <a:rPr lang="es-ES_tradnl" sz="2400" b="1" dirty="0" smtClean="0">
                <a:latin typeface="Verdana" pitchFamily="34" charset="0"/>
              </a:rPr>
              <a:t>Liderar el proceso de calidad en la gestión</a:t>
            </a:r>
          </a:p>
          <a:p>
            <a:pPr>
              <a:buClr>
                <a:srgbClr val="FF0000"/>
              </a:buClr>
              <a:buSzPct val="120000"/>
              <a:buFont typeface="Arial" pitchFamily="34" charset="0"/>
              <a:buChar char="•"/>
            </a:pPr>
            <a:r>
              <a:rPr lang="es-ES_tradnl" sz="2400" b="1" dirty="0" smtClean="0">
                <a:latin typeface="Verdana" pitchFamily="34" charset="0"/>
              </a:rPr>
              <a:t>Liderar la implementación de actividades</a:t>
            </a:r>
          </a:p>
          <a:p>
            <a:pPr>
              <a:buClr>
                <a:srgbClr val="FF0000"/>
              </a:buClr>
              <a:buSzPct val="120000"/>
              <a:buFont typeface="Arial" pitchFamily="34" charset="0"/>
              <a:buChar char="•"/>
            </a:pPr>
            <a:r>
              <a:rPr lang="es-ES_tradnl" sz="2400" b="1" dirty="0" smtClean="0">
                <a:latin typeface="Verdana" pitchFamily="34" charset="0"/>
              </a:rPr>
              <a:t>Capacidad para poner en marcha las actividades</a:t>
            </a:r>
            <a:endParaRPr lang="es-ES" sz="2400" b="1" dirty="0">
              <a:latin typeface="Verdana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12 Imagen" descr="cenefa.jpg"/>
          <p:cNvPicPr>
            <a:picLocks noChangeAspect="1"/>
          </p:cNvPicPr>
          <p:nvPr/>
        </p:nvPicPr>
        <p:blipFill>
          <a:blip r:embed="rId2" cstate="print">
            <a:lum bright="7000" contrast="7000"/>
          </a:blip>
          <a:stretch>
            <a:fillRect/>
          </a:stretch>
        </p:blipFill>
        <p:spPr>
          <a:xfrm>
            <a:off x="428596" y="5072074"/>
            <a:ext cx="8358246" cy="1311598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395536" y="1628800"/>
            <a:ext cx="70202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 smtClean="0">
                <a:latin typeface="Arial Black" pitchFamily="34" charset="0"/>
              </a:rPr>
              <a:t>LUIS GONZAGA GIL MONTES</a:t>
            </a:r>
          </a:p>
          <a:p>
            <a:pPr algn="ctr"/>
            <a:r>
              <a:rPr lang="es-ES_tradnl" sz="2800" dirty="0" smtClean="0">
                <a:latin typeface="Arial Black" pitchFamily="34" charset="0"/>
              </a:rPr>
              <a:t>PROFESOR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547664" y="548680"/>
            <a:ext cx="7128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 smtClean="0">
                <a:latin typeface="Britannic Bold" pitchFamily="34" charset="0"/>
              </a:rPr>
              <a:t>COORDINADOR DE COMUNICACIONES</a:t>
            </a:r>
            <a:endParaRPr lang="es-ES" sz="2800" dirty="0">
              <a:latin typeface="Britannic Bold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23528" y="2780928"/>
            <a:ext cx="839130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200" b="1" dirty="0" smtClean="0">
                <a:latin typeface="Verdana" pitchFamily="34" charset="0"/>
              </a:rPr>
              <a:t>Licenciado en Educación, Especialista en Planeamiento Educativo y Administración informática</a:t>
            </a:r>
            <a:endParaRPr lang="es-ES" sz="2200" b="1" dirty="0">
              <a:latin typeface="Verdana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539552" y="3933056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 smtClean="0">
                <a:latin typeface="Arial Black" pitchFamily="34" charset="0"/>
              </a:rPr>
              <a:t>FORTALEZAS: </a:t>
            </a:r>
            <a:r>
              <a:rPr lang="es-ES_tradnl" sz="2200" b="1" dirty="0" smtClean="0">
                <a:latin typeface="Verdana" pitchFamily="34" charset="0"/>
              </a:rPr>
              <a:t>Disposición para el aprendizaje</a:t>
            </a:r>
            <a:endParaRPr lang="es-ES" sz="2200" b="1" dirty="0">
              <a:latin typeface="Verdana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7158" y="4429132"/>
            <a:ext cx="82111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2400" dirty="0" smtClean="0">
                <a:latin typeface="Arial Black" pitchFamily="34" charset="0"/>
              </a:rPr>
              <a:t>RESPONSABILIDADES: </a:t>
            </a:r>
            <a:r>
              <a:rPr lang="es-ES_tradnl" sz="2400" dirty="0" smtClean="0">
                <a:latin typeface="Verdana" pitchFamily="34" charset="0"/>
              </a:rPr>
              <a:t> </a:t>
            </a:r>
          </a:p>
          <a:p>
            <a:pPr algn="just">
              <a:buClr>
                <a:srgbClr val="FF0000"/>
              </a:buClr>
              <a:buSzPct val="120000"/>
              <a:buFont typeface="Arial" pitchFamily="34" charset="0"/>
              <a:buChar char="•"/>
            </a:pPr>
            <a:r>
              <a:rPr lang="es-ES_tradnl" sz="2200" b="1" dirty="0" smtClean="0">
                <a:latin typeface="Verdana" pitchFamily="34" charset="0"/>
              </a:rPr>
              <a:t>Planear y hacer seguimiento a estrategias comunicativas de impacto.</a:t>
            </a:r>
          </a:p>
          <a:p>
            <a:pPr algn="just">
              <a:buClr>
                <a:srgbClr val="FF0000"/>
              </a:buClr>
              <a:buSzPct val="120000"/>
              <a:buFont typeface="Arial" pitchFamily="34" charset="0"/>
              <a:buChar char="•"/>
            </a:pPr>
            <a:r>
              <a:rPr lang="es-ES_tradnl" sz="2200" b="1" dirty="0" smtClean="0">
                <a:latin typeface="Verdana" pitchFamily="34" charset="0"/>
              </a:rPr>
              <a:t>Mantener informada la comunidad sobre avances</a:t>
            </a:r>
          </a:p>
          <a:p>
            <a:pPr algn="just">
              <a:buClr>
                <a:srgbClr val="FF0000"/>
              </a:buClr>
              <a:buSzPct val="120000"/>
              <a:buFont typeface="Arial" pitchFamily="34" charset="0"/>
              <a:buChar char="•"/>
            </a:pPr>
            <a:r>
              <a:rPr lang="es-ES_tradnl" sz="2200" b="1" dirty="0" smtClean="0">
                <a:latin typeface="Verdana" pitchFamily="34" charset="0"/>
              </a:rPr>
              <a:t>Conocer avances y requerimientos de la gestión</a:t>
            </a:r>
            <a:endParaRPr lang="es-ES" sz="2200" b="1" dirty="0">
              <a:latin typeface="Verdana" pitchFamily="34" charset="0"/>
            </a:endParaRPr>
          </a:p>
        </p:txBody>
      </p:sp>
      <p:pic>
        <p:nvPicPr>
          <p:cNvPr id="4300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1124744"/>
            <a:ext cx="1447046" cy="1666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15 Imagen" descr="cenefa.jpg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28596" y="5229200"/>
            <a:ext cx="8358246" cy="1154472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1331640" y="1196752"/>
            <a:ext cx="655272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 smtClean="0">
                <a:latin typeface="Arial Black" pitchFamily="34" charset="0"/>
              </a:rPr>
              <a:t>JAIME GARCÍA JIMÉNEZ</a:t>
            </a:r>
          </a:p>
          <a:p>
            <a:pPr algn="ctr"/>
            <a:r>
              <a:rPr lang="es-ES_tradnl" sz="2400" dirty="0" smtClean="0">
                <a:latin typeface="Arial Black" pitchFamily="34" charset="0"/>
              </a:rPr>
              <a:t>PROFESOR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142976" y="428604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dirty="0" smtClean="0">
                <a:latin typeface="Britannic Bold" pitchFamily="34" charset="0"/>
              </a:rPr>
              <a:t>SISTEMATIZACIÓN Y DOCUMENTACIÓN</a:t>
            </a:r>
            <a:endParaRPr lang="es-ES" sz="3200" dirty="0">
              <a:latin typeface="Britannic Bold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85720" y="2571744"/>
            <a:ext cx="82089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2400" b="1" dirty="0" smtClean="0">
                <a:latin typeface="Verdana" pitchFamily="34" charset="0"/>
              </a:rPr>
              <a:t>Químico de la Universidad de Antioquia, Especialista en innovaciones pedagógicas y curriculares, Diplomado en Proyecto Ambiental Escolar, Coordinador Académico€ 4 años, Experiencia en ofimática</a:t>
            </a:r>
            <a:endParaRPr lang="es-ES" sz="2400" b="1" dirty="0">
              <a:latin typeface="Verdana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5536" y="4509120"/>
            <a:ext cx="813690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2400" dirty="0" smtClean="0">
                <a:latin typeface="Arial Black" pitchFamily="34" charset="0"/>
              </a:rPr>
              <a:t>FORTALEZAS: </a:t>
            </a:r>
            <a:r>
              <a:rPr lang="es-ES_tradnl" sz="2400" b="1" dirty="0" smtClean="0"/>
              <a:t>Organización, responsabilidad y compromiso</a:t>
            </a:r>
            <a:r>
              <a:rPr lang="es-ES_tradnl" sz="2400" b="1" dirty="0" smtClean="0">
                <a:latin typeface="Arial Black" pitchFamily="34" charset="0"/>
              </a:rPr>
              <a:t> </a:t>
            </a:r>
            <a:r>
              <a:rPr lang="es-ES_tradnl" sz="2800" b="1" dirty="0" smtClean="0">
                <a:latin typeface="Arial Black" pitchFamily="34" charset="0"/>
              </a:rPr>
              <a:t> </a:t>
            </a:r>
          </a:p>
        </p:txBody>
      </p:sp>
      <p:pic>
        <p:nvPicPr>
          <p:cNvPr id="9" name="8 Imagen" descr="jaime garcia jimenez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29520" y="928670"/>
            <a:ext cx="1198564" cy="1574233"/>
          </a:xfrm>
          <a:prstGeom prst="rect">
            <a:avLst/>
          </a:prstGeom>
        </p:spPr>
      </p:pic>
      <p:sp>
        <p:nvSpPr>
          <p:cNvPr id="12" name="11 CuadroTexto"/>
          <p:cNvSpPr txBox="1"/>
          <p:nvPr/>
        </p:nvSpPr>
        <p:spPr>
          <a:xfrm>
            <a:off x="467544" y="5373216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 smtClean="0">
                <a:latin typeface="Arial Black" pitchFamily="34" charset="0"/>
              </a:rPr>
              <a:t>RESPONSABILIDADES:</a:t>
            </a:r>
            <a:r>
              <a:rPr lang="es-ES_tradnl" b="1" dirty="0" smtClean="0"/>
              <a:t> Genera estrategias que posibilitan el recaudo, clasificación y disponibilidad en la información.</a:t>
            </a:r>
            <a:endParaRPr lang="es-ES" b="1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11 Imagen" descr="cenefa.jpg"/>
          <p:cNvPicPr>
            <a:picLocks noChangeAspect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67544" y="4869160"/>
            <a:ext cx="8286238" cy="1584176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1331640" y="1844824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_tradnl" sz="2400" dirty="0" smtClean="0">
              <a:latin typeface="Arial Black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0" y="2996952"/>
            <a:ext cx="8676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400" b="1" dirty="0">
              <a:latin typeface="Verdana" pitchFamily="34" charset="0"/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755576" y="1772816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 smtClean="0">
                <a:latin typeface="Arial Black" pitchFamily="34" charset="0"/>
              </a:rPr>
              <a:t>PROFESORA  DE PRIMARIA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611560" y="692696"/>
            <a:ext cx="65527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dirty="0" smtClean="0">
                <a:latin typeface="Britannic Bold" pitchFamily="34" charset="0"/>
              </a:rPr>
              <a:t>CONCEPTUALIZACIÓN</a:t>
            </a:r>
          </a:p>
          <a:p>
            <a:pPr algn="ctr"/>
            <a:r>
              <a:rPr lang="es-ES_tradnl" sz="3200" dirty="0" err="1" smtClean="0">
                <a:latin typeface="Britannic Bold" pitchFamily="34" charset="0"/>
              </a:rPr>
              <a:t>LIA</a:t>
            </a:r>
            <a:r>
              <a:rPr lang="es-ES_tradnl" sz="3200" dirty="0" smtClean="0">
                <a:latin typeface="Britannic Bold" pitchFamily="34" charset="0"/>
              </a:rPr>
              <a:t> </a:t>
            </a:r>
            <a:r>
              <a:rPr lang="es-ES_tradnl" sz="3200" dirty="0" err="1" smtClean="0">
                <a:latin typeface="Britannic Bold" pitchFamily="34" charset="0"/>
              </a:rPr>
              <a:t>FARLEY</a:t>
            </a:r>
            <a:r>
              <a:rPr lang="es-ES_tradnl" sz="3200" dirty="0" smtClean="0">
                <a:latin typeface="Britannic Bold" pitchFamily="34" charset="0"/>
              </a:rPr>
              <a:t> MEDINA GARCÍA</a:t>
            </a:r>
            <a:endParaRPr lang="es-ES" sz="3200" dirty="0">
              <a:latin typeface="Britannic Bold" pitchFamily="34" charset="0"/>
            </a:endParaRPr>
          </a:p>
        </p:txBody>
      </p:sp>
      <p:sp>
        <p:nvSpPr>
          <p:cNvPr id="17" name="16 CuadroTexto"/>
          <p:cNvSpPr txBox="1"/>
          <p:nvPr/>
        </p:nvSpPr>
        <p:spPr>
          <a:xfrm>
            <a:off x="467544" y="2276872"/>
            <a:ext cx="83529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 smtClean="0"/>
              <a:t>Licenciada en Pedagogía Reeducativa – Universidad Luis Amigó. Diplomada en Literatura y Didáctica de la Lengua – Universidad de Antioquia. Especialista en Pedagogía de la Recreación Ecológica –  Universidad los Libertadores</a:t>
            </a:r>
            <a:endParaRPr lang="es-ES" sz="2400" dirty="0"/>
          </a:p>
        </p:txBody>
      </p:sp>
      <p:sp>
        <p:nvSpPr>
          <p:cNvPr id="18" name="17 CuadroTexto"/>
          <p:cNvSpPr txBox="1"/>
          <p:nvPr/>
        </p:nvSpPr>
        <p:spPr>
          <a:xfrm>
            <a:off x="755576" y="4077072"/>
            <a:ext cx="75973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dirty="0" smtClean="0">
                <a:latin typeface="Britannic Bold" pitchFamily="34" charset="0"/>
              </a:rPr>
              <a:t>FORTALEZAS</a:t>
            </a:r>
            <a:r>
              <a:rPr lang="es-ES_tradnl" sz="2800" dirty="0" smtClean="0">
                <a:latin typeface="Britannic Bold" pitchFamily="34" charset="0"/>
              </a:rPr>
              <a:t>:</a:t>
            </a:r>
          </a:p>
          <a:p>
            <a:pPr algn="ctr"/>
            <a:r>
              <a:rPr lang="es-ES_tradnl" sz="2400" b="1" dirty="0" smtClean="0">
                <a:latin typeface="Verdana" pitchFamily="34" charset="0"/>
              </a:rPr>
              <a:t>Dinamismo, creatividad y responsabilidad</a:t>
            </a:r>
          </a:p>
        </p:txBody>
      </p:sp>
      <p:pic>
        <p:nvPicPr>
          <p:cNvPr id="19" name="18 Imagen" descr="C:\Users\Andréi\Desktop\254022_1602332678842_1851853744_974034_6829261_n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476672"/>
            <a:ext cx="1440160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19 CuadroTexto"/>
          <p:cNvSpPr txBox="1"/>
          <p:nvPr/>
        </p:nvSpPr>
        <p:spPr>
          <a:xfrm>
            <a:off x="323528" y="5042118"/>
            <a:ext cx="84969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latin typeface="Arial Black" pitchFamily="34" charset="0"/>
              </a:rPr>
              <a:t>RESPONSABILIDADES: </a:t>
            </a:r>
            <a:r>
              <a:rPr lang="es-ES_tradnl" sz="2800" dirty="0" smtClean="0"/>
              <a:t>Promueve la construcción participativa </a:t>
            </a:r>
            <a:r>
              <a:rPr lang="es-ES_tradnl" sz="2800" smtClean="0"/>
              <a:t>y </a:t>
            </a:r>
            <a:r>
              <a:rPr lang="es-ES_tradnl" sz="2800" smtClean="0"/>
              <a:t>pertinente </a:t>
            </a:r>
            <a:r>
              <a:rPr lang="es-ES_tradnl" sz="2800" dirty="0" smtClean="0"/>
              <a:t>de los conceptos en el sistema de gestión de calidad</a:t>
            </a:r>
            <a:r>
              <a:rPr lang="es-ES_tradnl" sz="2800" dirty="0" smtClean="0">
                <a:latin typeface="Arial Black" pitchFamily="34" charset="0"/>
              </a:rPr>
              <a:t> </a:t>
            </a:r>
            <a:endParaRPr lang="es-ES" sz="28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11 Imagen" descr="cenefa.jpg"/>
          <p:cNvPicPr>
            <a:picLocks noChangeAspect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67544" y="4869160"/>
            <a:ext cx="8286238" cy="1584176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1331640" y="1844824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_tradnl" sz="2400" dirty="0" smtClean="0">
              <a:latin typeface="Arial Black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827584" y="476672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dirty="0" smtClean="0">
                <a:latin typeface="Britannic Bold" pitchFamily="34" charset="0"/>
              </a:rPr>
              <a:t>AMBIENTE ESCOLAR</a:t>
            </a:r>
            <a:endParaRPr lang="es-ES" sz="3200" dirty="0">
              <a:latin typeface="Britannic Bold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0" y="2996952"/>
            <a:ext cx="86764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400" b="1" dirty="0">
              <a:latin typeface="Verdana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899592" y="3861048"/>
            <a:ext cx="75973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2400" dirty="0" smtClean="0">
                <a:latin typeface="Arial Black" pitchFamily="34" charset="0"/>
              </a:rPr>
              <a:t>FORTALEZAS: </a:t>
            </a:r>
            <a:r>
              <a:rPr lang="es-ES_tradnl" sz="2400" b="1" dirty="0" smtClean="0">
                <a:latin typeface="Verdana" pitchFamily="34" charset="0"/>
              </a:rPr>
              <a:t>Dinamismo, creatividad y alegría 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755576" y="4797152"/>
            <a:ext cx="78488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latin typeface="Arial Black" pitchFamily="34" charset="0"/>
              </a:rPr>
              <a:t>RESPONSABILIDADES: </a:t>
            </a:r>
            <a:r>
              <a:rPr lang="es-ES_tradnl" sz="2400" dirty="0" smtClean="0"/>
              <a:t>Planear y desarrollar actividades de motivación e integración. Apoyar la planeación y desarrollo del proyecto de mejoramiento ambiental</a:t>
            </a:r>
            <a:endParaRPr lang="es-ES" sz="24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971600" y="1556793"/>
            <a:ext cx="7416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latin typeface="Arial Black" pitchFamily="34" charset="0"/>
              </a:rPr>
              <a:t>       LUIS ÁNGEL HINCAPIÉ BETANCUR</a:t>
            </a:r>
          </a:p>
          <a:p>
            <a:pPr algn="ctr"/>
            <a:r>
              <a:rPr lang="es-ES_tradnl" sz="2400" dirty="0" smtClean="0">
                <a:latin typeface="Arial Black" pitchFamily="34" charset="0"/>
              </a:rPr>
              <a:t>LICENCIADO EN MATEMÁTICAS Y FÍSICA</a:t>
            </a:r>
            <a:endParaRPr lang="es-ES_tradnl" sz="2400" dirty="0">
              <a:latin typeface="Arial Black" pitchFamily="34" charset="0"/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3203848" y="2564904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 smtClean="0">
                <a:latin typeface="Arial Black" pitchFamily="34" charset="0"/>
              </a:rPr>
              <a:t>DOCENTE</a:t>
            </a:r>
            <a:endParaRPr lang="es-ES_tradnl" b="1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11 Imagen" descr="cenefa.jpg"/>
          <p:cNvPicPr>
            <a:picLocks noChangeAspect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95536" y="4869160"/>
            <a:ext cx="8358246" cy="1584176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611560" y="1844824"/>
            <a:ext cx="79208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 smtClean="0">
                <a:latin typeface="Arial Black" pitchFamily="34" charset="0"/>
              </a:rPr>
              <a:t>TERESA DE JESÚS PUERTA CARDONA</a:t>
            </a:r>
          </a:p>
          <a:p>
            <a:pPr algn="ctr"/>
            <a:r>
              <a:rPr lang="es-ES_tradnl" sz="2400" dirty="0" smtClean="0">
                <a:latin typeface="Arial Black" pitchFamily="34" charset="0"/>
              </a:rPr>
              <a:t>PROFESORA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827584" y="476672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dirty="0" smtClean="0">
                <a:latin typeface="Britannic Bold" pitchFamily="34" charset="0"/>
              </a:rPr>
              <a:t>SECRETARIA</a:t>
            </a:r>
            <a:endParaRPr lang="es-ES" sz="3200" dirty="0">
              <a:latin typeface="Britannic Bold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0" y="2996952"/>
            <a:ext cx="8676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 smtClean="0">
                <a:latin typeface="Verdana" pitchFamily="34" charset="0"/>
              </a:rPr>
              <a:t>Licenciada en Biología y Química, Ingeniera Sanitaria, Especialista en Medio Ambiente</a:t>
            </a:r>
            <a:endParaRPr lang="es-ES" sz="2400" b="1" dirty="0">
              <a:latin typeface="Verdana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899592" y="3861048"/>
            <a:ext cx="7597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2400" dirty="0" smtClean="0">
                <a:latin typeface="Arial Black" pitchFamily="34" charset="0"/>
              </a:rPr>
              <a:t>FORTALEZAS: </a:t>
            </a:r>
            <a:r>
              <a:rPr lang="es-ES_tradnl" sz="2400" b="1" dirty="0" err="1" smtClean="0">
                <a:latin typeface="Verdana" pitchFamily="34" charset="0"/>
              </a:rPr>
              <a:t>Dissponsabilidad</a:t>
            </a:r>
            <a:r>
              <a:rPr lang="es-ES_tradnl" sz="2400" b="1" dirty="0" smtClean="0">
                <a:latin typeface="Verdana" pitchFamily="34" charset="0"/>
              </a:rPr>
              <a:t> al cambio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755576" y="4797152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latin typeface="Arial Black" pitchFamily="34" charset="0"/>
              </a:rPr>
              <a:t>RESPONSABILIDADES: </a:t>
            </a:r>
            <a:r>
              <a:rPr lang="es-ES_tradnl" sz="2400" dirty="0" smtClean="0"/>
              <a:t>elaboración de  actas </a:t>
            </a:r>
            <a:r>
              <a:rPr lang="es-ES_tradnl" sz="2400" smtClean="0"/>
              <a:t>y correspondencia.</a:t>
            </a:r>
            <a:endParaRPr lang="es-ES" sz="2400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827584" y="2420888"/>
            <a:ext cx="748883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b="1" dirty="0" smtClean="0"/>
              <a:t>LUIS ALONSO </a:t>
            </a:r>
            <a:r>
              <a:rPr lang="es-ES_tradnl" sz="2800" b="1" dirty="0" err="1" smtClean="0"/>
              <a:t>CADAVID</a:t>
            </a:r>
            <a:r>
              <a:rPr lang="es-ES_tradnl" sz="2800" b="1" dirty="0" smtClean="0"/>
              <a:t> </a:t>
            </a:r>
            <a:r>
              <a:rPr lang="es-ES_tradnl" sz="2800" b="1" dirty="0" err="1" smtClean="0"/>
              <a:t>CADAVID</a:t>
            </a:r>
            <a:endParaRPr lang="es-ES" sz="2800" b="1" dirty="0" smtClean="0"/>
          </a:p>
          <a:p>
            <a:pPr algn="ctr"/>
            <a:r>
              <a:rPr lang="es-ES_tradnl" sz="2400" dirty="0" smtClean="0">
                <a:latin typeface="Arial Black" pitchFamily="34" charset="0"/>
              </a:rPr>
              <a:t>TÉCNICO DE LABORATORIO QUÍMICO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115616" y="404664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dirty="0" smtClean="0">
                <a:latin typeface="Britannic Bold" pitchFamily="34" charset="0"/>
              </a:rPr>
              <a:t>EVALUACIÓN, MEDICIÓN Y SEGUIMIENTO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1619672" y="3286124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 smtClean="0"/>
              <a:t>QUÍMICO PURO</a:t>
            </a:r>
            <a:r>
              <a:rPr lang="es-ES_tradnl" sz="2400" dirty="0" smtClean="0"/>
              <a:t>.</a:t>
            </a:r>
            <a:endParaRPr lang="es-ES" sz="2400" dirty="0"/>
          </a:p>
        </p:txBody>
      </p:sp>
      <p:sp>
        <p:nvSpPr>
          <p:cNvPr id="11" name="10 CuadroTexto"/>
          <p:cNvSpPr txBox="1"/>
          <p:nvPr/>
        </p:nvSpPr>
        <p:spPr>
          <a:xfrm>
            <a:off x="857224" y="4143380"/>
            <a:ext cx="759735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latin typeface="Arial Black" pitchFamily="34" charset="0"/>
              </a:rPr>
              <a:t>FORTALEZAS: </a:t>
            </a:r>
            <a:r>
              <a:rPr lang="es-ES_tradnl" sz="2800" dirty="0" smtClean="0"/>
              <a:t>Hombre de bien, de sanas costumbres, equilibrado e inquieto por la innovación y la ciencia, sociable, de alto sentido de responsabilidad</a:t>
            </a:r>
          </a:p>
        </p:txBody>
      </p:sp>
      <p:pic>
        <p:nvPicPr>
          <p:cNvPr id="13" name="12 Imagen" descr="cenefa.jpg"/>
          <p:cNvPicPr>
            <a:picLocks noChangeAspect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28596" y="5072074"/>
            <a:ext cx="8358246" cy="1311598"/>
          </a:xfrm>
          <a:prstGeom prst="rect">
            <a:avLst/>
          </a:prstGeom>
        </p:spPr>
      </p:pic>
      <p:sp>
        <p:nvSpPr>
          <p:cNvPr id="12" name="11 CuadroTexto"/>
          <p:cNvSpPr txBox="1"/>
          <p:nvPr/>
        </p:nvSpPr>
        <p:spPr>
          <a:xfrm>
            <a:off x="611560" y="5229200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400" dirty="0" smtClean="0">
                <a:latin typeface="Arial Black" pitchFamily="34" charset="0"/>
              </a:rPr>
              <a:t>RESPONSABILIDAD: </a:t>
            </a:r>
            <a:r>
              <a:rPr lang="es-ES_tradnl" sz="2400" dirty="0" smtClean="0"/>
              <a:t>Promueve la identificación y diseño y aplicación de metodologías y herramientas de seguimiento y evaluación, </a:t>
            </a:r>
            <a:endParaRPr lang="es-ES" sz="2400" dirty="0">
              <a:latin typeface="Arial Black" pitchFamily="34" charset="0"/>
            </a:endParaRPr>
          </a:p>
        </p:txBody>
      </p:sp>
      <p:pic>
        <p:nvPicPr>
          <p:cNvPr id="14" name="13 Image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1052736"/>
            <a:ext cx="1428589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  <p:bldP spid="11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624</TotalTime>
  <Words>647</Words>
  <Application>Microsoft Office PowerPoint</Application>
  <PresentationFormat>Presentación en pantalla (4:3)</PresentationFormat>
  <Paragraphs>116</Paragraphs>
  <Slides>16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Aspecto</vt:lpstr>
      <vt:lpstr>INSTITUCIÓN EDUCATIVA  CASD JOSÉ MARÍA ESPINOSA PRIETO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</vt:vector>
  </TitlesOfParts>
  <Company>Familiar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INSTITUCIÓN EDUCATIVA  CASD JOSÉ MARÍA ESPINOSA PRIETO</dc:title>
  <dc:creator>LUISALBERTO</dc:creator>
  <cp:lastModifiedBy>LUISALBERTO</cp:lastModifiedBy>
  <cp:revision>80</cp:revision>
  <dcterms:created xsi:type="dcterms:W3CDTF">2011-03-11T15:06:24Z</dcterms:created>
  <dcterms:modified xsi:type="dcterms:W3CDTF">2012-08-11T18:56:52Z</dcterms:modified>
</cp:coreProperties>
</file>